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Oxygen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xygen-bold.fntdata"/><Relationship Id="rId25" Type="http://schemas.openxmlformats.org/officeDocument/2006/relationships/slide" Target="slides/slide20.xml"/><Relationship Id="rId47" Type="http://schemas.openxmlformats.org/officeDocument/2006/relationships/font" Target="fonts/Oxygen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nome.gov/genetics-glossary/Deoxyribonucleic-Acid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nome.gov/genetics-glossary/Deoxyribonucleic-Acid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ile:DNA_simple.sv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nome.gov/genetics-glossary/Deoxyribonucleic-Acid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nome.gov/genetics-glossary/Deoxyribonucleic-Acid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3c32110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63c32110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3c321102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3c321102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https://www.genome.gov/genetics-glossary/Deoxyribonucleic-Acid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3c321102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63c321102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https://www.genome.gov/genetics-glossary/Deoxyribonucleic-Acid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3c321102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63c321102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faa9a02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faa9a02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faa9a020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faa9a020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faa9a02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faa9a02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faa9a020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faa9a020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faa9a020b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faa9a020b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faa9a020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faa9a020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3c32110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3c32110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faa9a02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faa9a02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faa9a020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faa9a020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faa9a020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faa9a020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faa9a020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faa9a020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faa9a020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faa9a020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faa9a020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faa9a020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faa9a020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faa9a020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faa9a020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faa9a020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faa9a020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faa9a020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faa9a020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faa9a020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3c32110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63c32110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faa9a020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faa9a020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faa9a020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faa9a020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faa9a020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faa9a020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faa9a020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faa9a020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faa9a020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faa9a020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faa9a020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faa9a020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faa9a020b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faa9a020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faa9a020b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faa9a020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faa9a020b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faa9a020b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faa9a020b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ffaa9a020b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https://en.wikipedia.org/wiki/File:DNA_simple.svg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63c32110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63c32110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15c57c3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15c57c3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https://www.genome.gov/genetics-glossary/Deoxyribonucleic-Acid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15c57c3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515c57c3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63c32110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63c32110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3c321102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3c32110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3c321102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3c321102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Intro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3c321102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3c321102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Intro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3c321102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63c32110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https://www.genome.gov/genetics-glossary/Deoxyribonucleic-Acid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enome.ucsc.edu/cgi-bin/hgGatewa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zijpGxxBD-Rf-N29KJEX1G-LiA0wrRP-/view" TargetMode="External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527200"/>
            <a:ext cx="9144000" cy="26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‘Glass Half Full or Empty’: </a:t>
            </a:r>
            <a:endParaRPr b="1" sz="3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Illuminating the Human Transcriptome</a:t>
            </a:r>
            <a:endParaRPr b="1" sz="3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Lecture 1</a:t>
            </a:r>
            <a:endParaRPr b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World of Biology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1982" l="6653" r="6033" t="2725"/>
          <a:stretch/>
        </p:blipFill>
        <p:spPr>
          <a:xfrm>
            <a:off x="63070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ctrTitle"/>
          </p:nvPr>
        </p:nvSpPr>
        <p:spPr>
          <a:xfrm>
            <a:off x="80520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24" name="Google Shape;124;p22"/>
          <p:cNvCxnSpPr/>
          <p:nvPr/>
        </p:nvCxnSpPr>
        <p:spPr>
          <a:xfrm flipH="1">
            <a:off x="2314325" y="1586175"/>
            <a:ext cx="2905500" cy="9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2"/>
          <p:cNvSpPr txBox="1"/>
          <p:nvPr>
            <p:ph type="ctrTitle"/>
          </p:nvPr>
        </p:nvSpPr>
        <p:spPr>
          <a:xfrm>
            <a:off x="4858850" y="572825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6549275" y="1825875"/>
            <a:ext cx="23511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RNA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27" name="Google Shape;127;p22"/>
          <p:cNvCxnSpPr/>
          <p:nvPr/>
        </p:nvCxnSpPr>
        <p:spPr>
          <a:xfrm rot="10800000">
            <a:off x="2826125" y="3340225"/>
            <a:ext cx="1469700" cy="74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2"/>
          <p:cNvSpPr txBox="1"/>
          <p:nvPr>
            <p:ph type="ctrTitle"/>
          </p:nvPr>
        </p:nvSpPr>
        <p:spPr>
          <a:xfrm>
            <a:off x="4172650" y="3250775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Cytoplasm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7724825" y="1668300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7724825" y="2433150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2"/>
          <p:cNvSpPr txBox="1"/>
          <p:nvPr>
            <p:ph type="ctrTitle"/>
          </p:nvPr>
        </p:nvSpPr>
        <p:spPr>
          <a:xfrm>
            <a:off x="6549275" y="2584225"/>
            <a:ext cx="23511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Protein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flipH="1">
            <a:off x="5671550" y="2222775"/>
            <a:ext cx="1589700" cy="159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2"/>
          <p:cNvCxnSpPr>
            <a:stCxn id="131" idx="2"/>
          </p:cNvCxnSpPr>
          <p:nvPr/>
        </p:nvCxnSpPr>
        <p:spPr>
          <a:xfrm flipH="1">
            <a:off x="6368225" y="3258325"/>
            <a:ext cx="1356600" cy="83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World of Biology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6132" l="5805" r="6096" t="6759"/>
          <a:stretch/>
        </p:blipFill>
        <p:spPr>
          <a:xfrm>
            <a:off x="369000" y="674100"/>
            <a:ext cx="4279200" cy="423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1982" l="6653" r="6033" t="2725"/>
          <a:stretch/>
        </p:blipFill>
        <p:spPr>
          <a:xfrm>
            <a:off x="553535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type="ctrTitle"/>
          </p:nvPr>
        </p:nvSpPr>
        <p:spPr>
          <a:xfrm>
            <a:off x="570985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World of Biology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1982" l="6653" r="6033" t="2725"/>
          <a:stretch/>
        </p:blipFill>
        <p:spPr>
          <a:xfrm>
            <a:off x="63070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type="ctrTitle"/>
          </p:nvPr>
        </p:nvSpPr>
        <p:spPr>
          <a:xfrm>
            <a:off x="80520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 rot="10800000">
            <a:off x="2826125" y="3340225"/>
            <a:ext cx="1469700" cy="74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4"/>
          <p:cNvSpPr txBox="1"/>
          <p:nvPr>
            <p:ph type="ctrTitle"/>
          </p:nvPr>
        </p:nvSpPr>
        <p:spPr>
          <a:xfrm>
            <a:off x="4172650" y="3250775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Cytoplasm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650" y="674100"/>
            <a:ext cx="3158712" cy="306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4"/>
          <p:cNvCxnSpPr/>
          <p:nvPr/>
        </p:nvCxnSpPr>
        <p:spPr>
          <a:xfrm flipH="1">
            <a:off x="5683300" y="1413275"/>
            <a:ext cx="1855500" cy="55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4"/>
          <p:cNvSpPr txBox="1"/>
          <p:nvPr>
            <p:ph type="ctrTitle"/>
          </p:nvPr>
        </p:nvSpPr>
        <p:spPr>
          <a:xfrm>
            <a:off x="6717075" y="244475"/>
            <a:ext cx="24726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54" name="Google Shape;154;p24"/>
          <p:cNvCxnSpPr/>
          <p:nvPr/>
        </p:nvCxnSpPr>
        <p:spPr>
          <a:xfrm flipH="1" rot="10800000">
            <a:off x="5474875" y="3228775"/>
            <a:ext cx="348000" cy="56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DNA in the Nucleus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1982" l="6653" r="6033" t="2725"/>
          <a:stretch/>
        </p:blipFill>
        <p:spPr>
          <a:xfrm>
            <a:off x="63070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ctrTitle"/>
          </p:nvPr>
        </p:nvSpPr>
        <p:spPr>
          <a:xfrm>
            <a:off x="80520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162" name="Google Shape;162;p25"/>
          <p:cNvCxnSpPr/>
          <p:nvPr/>
        </p:nvCxnSpPr>
        <p:spPr>
          <a:xfrm flipH="1">
            <a:off x="2314325" y="1586175"/>
            <a:ext cx="2905500" cy="9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5"/>
          <p:cNvCxnSpPr/>
          <p:nvPr/>
        </p:nvCxnSpPr>
        <p:spPr>
          <a:xfrm flipH="1">
            <a:off x="2314325" y="1586175"/>
            <a:ext cx="2905500" cy="9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5"/>
          <p:cNvSpPr txBox="1"/>
          <p:nvPr>
            <p:ph type="ctrTitle"/>
          </p:nvPr>
        </p:nvSpPr>
        <p:spPr>
          <a:xfrm>
            <a:off x="4858850" y="572825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449" y="1741625"/>
            <a:ext cx="1336235" cy="316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DNA in the Nucleus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600" y="582075"/>
            <a:ext cx="1752475" cy="4149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6"/>
          <p:cNvCxnSpPr/>
          <p:nvPr/>
        </p:nvCxnSpPr>
        <p:spPr>
          <a:xfrm flipH="1">
            <a:off x="2568525" y="1058325"/>
            <a:ext cx="9099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6"/>
          <p:cNvCxnSpPr/>
          <p:nvPr/>
        </p:nvCxnSpPr>
        <p:spPr>
          <a:xfrm flipH="1">
            <a:off x="2639125" y="1312975"/>
            <a:ext cx="9099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6"/>
          <p:cNvCxnSpPr/>
          <p:nvPr/>
        </p:nvCxnSpPr>
        <p:spPr>
          <a:xfrm flipH="1">
            <a:off x="2464300" y="1567625"/>
            <a:ext cx="9099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6"/>
          <p:cNvCxnSpPr/>
          <p:nvPr/>
        </p:nvCxnSpPr>
        <p:spPr>
          <a:xfrm flipH="1">
            <a:off x="2279250" y="1822275"/>
            <a:ext cx="9099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425" y="489134"/>
            <a:ext cx="4325974" cy="456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>
            <a:off x="5676925" y="1119725"/>
            <a:ext cx="1752600" cy="7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5676925" y="2018600"/>
            <a:ext cx="1752600" cy="7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DNA in the Nucleus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499359"/>
            <a:ext cx="4325974" cy="456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649327" y="976550"/>
            <a:ext cx="1217575" cy="3241525"/>
          </a:xfrm>
          <a:custGeom>
            <a:rect b="b" l="l" r="r" t="t"/>
            <a:pathLst>
              <a:path extrusionOk="0" h="129661" w="48703">
                <a:moveTo>
                  <a:pt x="31768" y="0"/>
                </a:moveTo>
                <a:cubicBezTo>
                  <a:pt x="33548" y="7119"/>
                  <a:pt x="49637" y="12808"/>
                  <a:pt x="44448" y="17997"/>
                </a:cubicBezTo>
                <a:cubicBezTo>
                  <a:pt x="34745" y="27700"/>
                  <a:pt x="19462" y="29609"/>
                  <a:pt x="8044" y="37221"/>
                </a:cubicBezTo>
                <a:cubicBezTo>
                  <a:pt x="4299" y="39718"/>
                  <a:pt x="-819" y="43898"/>
                  <a:pt x="273" y="48265"/>
                </a:cubicBezTo>
                <a:cubicBezTo>
                  <a:pt x="3468" y="61043"/>
                  <a:pt x="20398" y="65685"/>
                  <a:pt x="32177" y="71579"/>
                </a:cubicBezTo>
                <a:cubicBezTo>
                  <a:pt x="36424" y="73704"/>
                  <a:pt x="39270" y="77944"/>
                  <a:pt x="43221" y="80578"/>
                </a:cubicBezTo>
                <a:cubicBezTo>
                  <a:pt x="46023" y="82446"/>
                  <a:pt x="49198" y="85866"/>
                  <a:pt x="48538" y="89168"/>
                </a:cubicBezTo>
                <a:cubicBezTo>
                  <a:pt x="48130" y="91209"/>
                  <a:pt x="45006" y="91370"/>
                  <a:pt x="43221" y="92440"/>
                </a:cubicBezTo>
                <a:cubicBezTo>
                  <a:pt x="35881" y="96842"/>
                  <a:pt x="26344" y="97121"/>
                  <a:pt x="19497" y="102256"/>
                </a:cubicBezTo>
                <a:cubicBezTo>
                  <a:pt x="12862" y="107232"/>
                  <a:pt x="3510" y="111390"/>
                  <a:pt x="1500" y="119436"/>
                </a:cubicBezTo>
                <a:cubicBezTo>
                  <a:pt x="399" y="123841"/>
                  <a:pt x="8468" y="125600"/>
                  <a:pt x="10498" y="129661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Google Shape;186;p27"/>
          <p:cNvSpPr txBox="1"/>
          <p:nvPr/>
        </p:nvSpPr>
        <p:spPr>
          <a:xfrm>
            <a:off x="4572000" y="1032200"/>
            <a:ext cx="4173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ACTCTGAGACTCTG</a:t>
            </a:r>
            <a:endParaRPr sz="37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1413200" y="1148825"/>
            <a:ext cx="3429000" cy="1037400"/>
          </a:xfrm>
          <a:custGeom>
            <a:rect b="b" l="l" r="r" t="t"/>
            <a:pathLst>
              <a:path extrusionOk="0" h="41496" w="137160">
                <a:moveTo>
                  <a:pt x="0" y="0"/>
                </a:moveTo>
                <a:cubicBezTo>
                  <a:pt x="1881" y="15066"/>
                  <a:pt x="23986" y="19538"/>
                  <a:pt x="38255" y="24726"/>
                </a:cubicBezTo>
                <a:cubicBezTo>
                  <a:pt x="45186" y="27246"/>
                  <a:pt x="51433" y="31409"/>
                  <a:pt x="58316" y="34057"/>
                </a:cubicBezTo>
                <a:cubicBezTo>
                  <a:pt x="68910" y="38132"/>
                  <a:pt x="80594" y="38712"/>
                  <a:pt x="91906" y="39655"/>
                </a:cubicBezTo>
                <a:cubicBezTo>
                  <a:pt x="98586" y="40212"/>
                  <a:pt x="105394" y="42371"/>
                  <a:pt x="111967" y="41055"/>
                </a:cubicBezTo>
                <a:cubicBezTo>
                  <a:pt x="117356" y="39976"/>
                  <a:pt x="123011" y="37944"/>
                  <a:pt x="126896" y="34057"/>
                </a:cubicBezTo>
                <a:cubicBezTo>
                  <a:pt x="129798" y="31153"/>
                  <a:pt x="135700" y="21024"/>
                  <a:pt x="132028" y="22860"/>
                </a:cubicBezTo>
                <a:cubicBezTo>
                  <a:pt x="130840" y="23454"/>
                  <a:pt x="126967" y="24260"/>
                  <a:pt x="128296" y="24260"/>
                </a:cubicBezTo>
                <a:cubicBezTo>
                  <a:pt x="130318" y="24260"/>
                  <a:pt x="131872" y="21927"/>
                  <a:pt x="133894" y="21927"/>
                </a:cubicBezTo>
                <a:cubicBezTo>
                  <a:pt x="135792" y="21927"/>
                  <a:pt x="136311" y="24895"/>
                  <a:pt x="137160" y="26593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Google Shape;188;p27"/>
          <p:cNvSpPr/>
          <p:nvPr/>
        </p:nvSpPr>
        <p:spPr>
          <a:xfrm>
            <a:off x="1576475" y="1358775"/>
            <a:ext cx="3743925" cy="996675"/>
          </a:xfrm>
          <a:custGeom>
            <a:rect b="b" l="l" r="r" t="t"/>
            <a:pathLst>
              <a:path extrusionOk="0" h="39867" w="149757">
                <a:moveTo>
                  <a:pt x="0" y="0"/>
                </a:moveTo>
                <a:cubicBezTo>
                  <a:pt x="11523" y="14393"/>
                  <a:pt x="25964" y="27210"/>
                  <a:pt x="42455" y="35456"/>
                </a:cubicBezTo>
                <a:cubicBezTo>
                  <a:pt x="52548" y="40502"/>
                  <a:pt x="64761" y="39655"/>
                  <a:pt x="76045" y="39655"/>
                </a:cubicBezTo>
                <a:cubicBezTo>
                  <a:pt x="93962" y="39655"/>
                  <a:pt x="111917" y="38609"/>
                  <a:pt x="129696" y="36389"/>
                </a:cubicBezTo>
                <a:cubicBezTo>
                  <a:pt x="135602" y="35652"/>
                  <a:pt x="143180" y="32366"/>
                  <a:pt x="144625" y="26592"/>
                </a:cubicBezTo>
                <a:cubicBezTo>
                  <a:pt x="145346" y="23710"/>
                  <a:pt x="146141" y="20641"/>
                  <a:pt x="145558" y="17728"/>
                </a:cubicBezTo>
                <a:cubicBezTo>
                  <a:pt x="145297" y="16425"/>
                  <a:pt x="145346" y="14591"/>
                  <a:pt x="144158" y="13996"/>
                </a:cubicBezTo>
                <a:cubicBezTo>
                  <a:pt x="143175" y="13504"/>
                  <a:pt x="142318" y="15345"/>
                  <a:pt x="141826" y="16328"/>
                </a:cubicBezTo>
                <a:cubicBezTo>
                  <a:pt x="141320" y="17341"/>
                  <a:pt x="140893" y="20726"/>
                  <a:pt x="140893" y="19594"/>
                </a:cubicBezTo>
                <a:cubicBezTo>
                  <a:pt x="140893" y="17479"/>
                  <a:pt x="141263" y="15024"/>
                  <a:pt x="142759" y="13529"/>
                </a:cubicBezTo>
                <a:cubicBezTo>
                  <a:pt x="144683" y="11606"/>
                  <a:pt x="147493" y="16219"/>
                  <a:pt x="149757" y="1772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Google Shape;189;p27"/>
          <p:cNvSpPr/>
          <p:nvPr/>
        </p:nvSpPr>
        <p:spPr>
          <a:xfrm>
            <a:off x="1331550" y="1557050"/>
            <a:ext cx="4320525" cy="1239275"/>
          </a:xfrm>
          <a:custGeom>
            <a:rect b="b" l="l" r="r" t="t"/>
            <a:pathLst>
              <a:path extrusionOk="0" h="49571" w="172821">
                <a:moveTo>
                  <a:pt x="0" y="0"/>
                </a:moveTo>
                <a:cubicBezTo>
                  <a:pt x="7384" y="11077"/>
                  <a:pt x="12624" y="25257"/>
                  <a:pt x="24260" y="31724"/>
                </a:cubicBezTo>
                <a:cubicBezTo>
                  <a:pt x="58320" y="50652"/>
                  <a:pt x="102458" y="53551"/>
                  <a:pt x="140426" y="44787"/>
                </a:cubicBezTo>
                <a:cubicBezTo>
                  <a:pt x="152235" y="42061"/>
                  <a:pt x="164947" y="35366"/>
                  <a:pt x="170750" y="24726"/>
                </a:cubicBezTo>
                <a:cubicBezTo>
                  <a:pt x="173934" y="18889"/>
                  <a:pt x="173667" y="5132"/>
                  <a:pt x="167018" y="5132"/>
                </a:cubicBezTo>
                <a:cubicBezTo>
                  <a:pt x="164511" y="5132"/>
                  <a:pt x="168592" y="12596"/>
                  <a:pt x="166085" y="12596"/>
                </a:cubicBezTo>
                <a:cubicBezTo>
                  <a:pt x="163269" y="12596"/>
                  <a:pt x="163161" y="6190"/>
                  <a:pt x="165152" y="4199"/>
                </a:cubicBezTo>
                <a:cubicBezTo>
                  <a:pt x="167119" y="2232"/>
                  <a:pt x="171372" y="5443"/>
                  <a:pt x="172617" y="793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Google Shape;190;p27"/>
          <p:cNvSpPr/>
          <p:nvPr/>
        </p:nvSpPr>
        <p:spPr>
          <a:xfrm>
            <a:off x="1191600" y="1633196"/>
            <a:ext cx="4700300" cy="995450"/>
          </a:xfrm>
          <a:custGeom>
            <a:rect b="b" l="l" r="r" t="t"/>
            <a:pathLst>
              <a:path extrusionOk="0" h="39818" w="188012">
                <a:moveTo>
                  <a:pt x="0" y="4418"/>
                </a:moveTo>
                <a:cubicBezTo>
                  <a:pt x="1176" y="10305"/>
                  <a:pt x="247" y="18191"/>
                  <a:pt x="5132" y="21680"/>
                </a:cubicBezTo>
                <a:cubicBezTo>
                  <a:pt x="10294" y="25367"/>
                  <a:pt x="17513" y="24514"/>
                  <a:pt x="23793" y="25412"/>
                </a:cubicBezTo>
                <a:cubicBezTo>
                  <a:pt x="33997" y="26871"/>
                  <a:pt x="44037" y="29318"/>
                  <a:pt x="54117" y="31477"/>
                </a:cubicBezTo>
                <a:cubicBezTo>
                  <a:pt x="71752" y="35254"/>
                  <a:pt x="89807" y="36841"/>
                  <a:pt x="107768" y="38475"/>
                </a:cubicBezTo>
                <a:cubicBezTo>
                  <a:pt x="117526" y="39363"/>
                  <a:pt x="127865" y="41111"/>
                  <a:pt x="137160" y="38009"/>
                </a:cubicBezTo>
                <a:cubicBezTo>
                  <a:pt x="143496" y="35895"/>
                  <a:pt x="149018" y="31724"/>
                  <a:pt x="155355" y="29611"/>
                </a:cubicBezTo>
                <a:cubicBezTo>
                  <a:pt x="163145" y="27014"/>
                  <a:pt x="171942" y="25153"/>
                  <a:pt x="177748" y="19347"/>
                </a:cubicBezTo>
                <a:cubicBezTo>
                  <a:pt x="181365" y="15730"/>
                  <a:pt x="182880" y="10000"/>
                  <a:pt x="182880" y="4885"/>
                </a:cubicBezTo>
                <a:cubicBezTo>
                  <a:pt x="182880" y="3477"/>
                  <a:pt x="183749" y="1131"/>
                  <a:pt x="182413" y="686"/>
                </a:cubicBezTo>
                <a:cubicBezTo>
                  <a:pt x="180817" y="155"/>
                  <a:pt x="181296" y="4885"/>
                  <a:pt x="179614" y="4885"/>
                </a:cubicBezTo>
                <a:cubicBezTo>
                  <a:pt x="178214" y="4885"/>
                  <a:pt x="178837" y="1850"/>
                  <a:pt x="179614" y="686"/>
                </a:cubicBezTo>
                <a:cubicBezTo>
                  <a:pt x="181391" y="-1978"/>
                  <a:pt x="184974" y="4340"/>
                  <a:pt x="188012" y="535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Google Shape;191;p27"/>
          <p:cNvSpPr/>
          <p:nvPr/>
        </p:nvSpPr>
        <p:spPr>
          <a:xfrm>
            <a:off x="1024275" y="1668392"/>
            <a:ext cx="5082150" cy="1402475"/>
          </a:xfrm>
          <a:custGeom>
            <a:rect b="b" l="l" r="r" t="t"/>
            <a:pathLst>
              <a:path extrusionOk="0" h="56099" w="203286">
                <a:moveTo>
                  <a:pt x="0" y="14047"/>
                </a:moveTo>
                <a:cubicBezTo>
                  <a:pt x="3864" y="16807"/>
                  <a:pt x="6387" y="22114"/>
                  <a:pt x="11043" y="23045"/>
                </a:cubicBezTo>
                <a:cubicBezTo>
                  <a:pt x="23080" y="25451"/>
                  <a:pt x="35130" y="27840"/>
                  <a:pt x="47038" y="30817"/>
                </a:cubicBezTo>
                <a:cubicBezTo>
                  <a:pt x="60760" y="34247"/>
                  <a:pt x="73886" y="39772"/>
                  <a:pt x="87531" y="43496"/>
                </a:cubicBezTo>
                <a:cubicBezTo>
                  <a:pt x="109612" y="49523"/>
                  <a:pt x="133716" y="60959"/>
                  <a:pt x="155430" y="53722"/>
                </a:cubicBezTo>
                <a:cubicBezTo>
                  <a:pt x="171676" y="48308"/>
                  <a:pt x="189586" y="38376"/>
                  <a:pt x="196332" y="22636"/>
                </a:cubicBezTo>
                <a:cubicBezTo>
                  <a:pt x="197860" y="19072"/>
                  <a:pt x="199318" y="14945"/>
                  <a:pt x="198377" y="11183"/>
                </a:cubicBezTo>
                <a:cubicBezTo>
                  <a:pt x="197703" y="8485"/>
                  <a:pt x="199522" y="3003"/>
                  <a:pt x="196741" y="3003"/>
                </a:cubicBezTo>
                <a:cubicBezTo>
                  <a:pt x="195145" y="3003"/>
                  <a:pt x="195105" y="9098"/>
                  <a:pt x="195105" y="7502"/>
                </a:cubicBezTo>
                <a:cubicBezTo>
                  <a:pt x="195105" y="4817"/>
                  <a:pt x="195772" y="791"/>
                  <a:pt x="198377" y="140"/>
                </a:cubicBezTo>
                <a:cubicBezTo>
                  <a:pt x="200622" y="-421"/>
                  <a:pt x="201216" y="4013"/>
                  <a:pt x="203286" y="504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Your Turn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499359"/>
            <a:ext cx="4325974" cy="456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4572000" y="1032200"/>
            <a:ext cx="4173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TGAGACTCTGAGAC</a:t>
            </a:r>
            <a:endParaRPr sz="37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639143" y="903900"/>
            <a:ext cx="1270900" cy="3347350"/>
          </a:xfrm>
          <a:custGeom>
            <a:rect b="b" l="l" r="r" t="t"/>
            <a:pathLst>
              <a:path extrusionOk="0" h="133894" w="50836">
                <a:moveTo>
                  <a:pt x="16500" y="0"/>
                </a:moveTo>
                <a:cubicBezTo>
                  <a:pt x="8593" y="2638"/>
                  <a:pt x="-4325" y="14169"/>
                  <a:pt x="1571" y="20061"/>
                </a:cubicBezTo>
                <a:cubicBezTo>
                  <a:pt x="11249" y="29732"/>
                  <a:pt x="26885" y="31846"/>
                  <a:pt x="36560" y="41521"/>
                </a:cubicBezTo>
                <a:cubicBezTo>
                  <a:pt x="40525" y="45486"/>
                  <a:pt x="49197" y="45412"/>
                  <a:pt x="50556" y="50852"/>
                </a:cubicBezTo>
                <a:cubicBezTo>
                  <a:pt x="51676" y="55338"/>
                  <a:pt x="44586" y="58466"/>
                  <a:pt x="40293" y="60183"/>
                </a:cubicBezTo>
                <a:cubicBezTo>
                  <a:pt x="35563" y="62075"/>
                  <a:pt x="32172" y="66877"/>
                  <a:pt x="27230" y="68114"/>
                </a:cubicBezTo>
                <a:cubicBezTo>
                  <a:pt x="17545" y="70538"/>
                  <a:pt x="1018" y="76621"/>
                  <a:pt x="3437" y="86308"/>
                </a:cubicBezTo>
                <a:cubicBezTo>
                  <a:pt x="8387" y="106128"/>
                  <a:pt x="45606" y="105677"/>
                  <a:pt x="50556" y="125497"/>
                </a:cubicBezTo>
                <a:cubicBezTo>
                  <a:pt x="51686" y="130023"/>
                  <a:pt x="43533" y="131810"/>
                  <a:pt x="39360" y="133894"/>
                </a:cubicBezTo>
              </a:path>
            </a:pathLst>
          </a:cu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Think about it a different way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499359"/>
            <a:ext cx="4325974" cy="456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4572000" y="2200475"/>
            <a:ext cx="4173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TGAGACTCTGAGAC</a:t>
            </a:r>
            <a:endParaRPr sz="37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639143" y="903900"/>
            <a:ext cx="1270900" cy="3347350"/>
          </a:xfrm>
          <a:custGeom>
            <a:rect b="b" l="l" r="r" t="t"/>
            <a:pathLst>
              <a:path extrusionOk="0" h="133894" w="50836">
                <a:moveTo>
                  <a:pt x="16500" y="0"/>
                </a:moveTo>
                <a:cubicBezTo>
                  <a:pt x="8593" y="2638"/>
                  <a:pt x="-4325" y="14169"/>
                  <a:pt x="1571" y="20061"/>
                </a:cubicBezTo>
                <a:cubicBezTo>
                  <a:pt x="11249" y="29732"/>
                  <a:pt x="26885" y="31846"/>
                  <a:pt x="36560" y="41521"/>
                </a:cubicBezTo>
                <a:cubicBezTo>
                  <a:pt x="40525" y="45486"/>
                  <a:pt x="49197" y="45412"/>
                  <a:pt x="50556" y="50852"/>
                </a:cubicBezTo>
                <a:cubicBezTo>
                  <a:pt x="51676" y="55338"/>
                  <a:pt x="44586" y="58466"/>
                  <a:pt x="40293" y="60183"/>
                </a:cubicBezTo>
                <a:cubicBezTo>
                  <a:pt x="35563" y="62075"/>
                  <a:pt x="32172" y="66877"/>
                  <a:pt x="27230" y="68114"/>
                </a:cubicBezTo>
                <a:cubicBezTo>
                  <a:pt x="17545" y="70538"/>
                  <a:pt x="1018" y="76621"/>
                  <a:pt x="3437" y="86308"/>
                </a:cubicBezTo>
                <a:cubicBezTo>
                  <a:pt x="8387" y="106128"/>
                  <a:pt x="45606" y="105677"/>
                  <a:pt x="50556" y="125497"/>
                </a:cubicBezTo>
                <a:cubicBezTo>
                  <a:pt x="51686" y="130023"/>
                  <a:pt x="43533" y="131810"/>
                  <a:pt x="39360" y="133894"/>
                </a:cubicBezTo>
              </a:path>
            </a:pathLst>
          </a:cu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Google Shape;208;p29"/>
          <p:cNvSpPr/>
          <p:nvPr/>
        </p:nvSpPr>
        <p:spPr>
          <a:xfrm>
            <a:off x="649327" y="976550"/>
            <a:ext cx="1217575" cy="3241525"/>
          </a:xfrm>
          <a:custGeom>
            <a:rect b="b" l="l" r="r" t="t"/>
            <a:pathLst>
              <a:path extrusionOk="0" h="129661" w="48703">
                <a:moveTo>
                  <a:pt x="31768" y="0"/>
                </a:moveTo>
                <a:cubicBezTo>
                  <a:pt x="33548" y="7119"/>
                  <a:pt x="49637" y="12808"/>
                  <a:pt x="44448" y="17997"/>
                </a:cubicBezTo>
                <a:cubicBezTo>
                  <a:pt x="34745" y="27700"/>
                  <a:pt x="19462" y="29609"/>
                  <a:pt x="8044" y="37221"/>
                </a:cubicBezTo>
                <a:cubicBezTo>
                  <a:pt x="4299" y="39718"/>
                  <a:pt x="-819" y="43898"/>
                  <a:pt x="273" y="48265"/>
                </a:cubicBezTo>
                <a:cubicBezTo>
                  <a:pt x="3468" y="61043"/>
                  <a:pt x="20398" y="65685"/>
                  <a:pt x="32177" y="71579"/>
                </a:cubicBezTo>
                <a:cubicBezTo>
                  <a:pt x="36424" y="73704"/>
                  <a:pt x="39270" y="77944"/>
                  <a:pt x="43221" y="80578"/>
                </a:cubicBezTo>
                <a:cubicBezTo>
                  <a:pt x="46023" y="82446"/>
                  <a:pt x="49198" y="85866"/>
                  <a:pt x="48538" y="89168"/>
                </a:cubicBezTo>
                <a:cubicBezTo>
                  <a:pt x="48130" y="91209"/>
                  <a:pt x="45006" y="91370"/>
                  <a:pt x="43221" y="92440"/>
                </a:cubicBezTo>
                <a:cubicBezTo>
                  <a:pt x="35881" y="96842"/>
                  <a:pt x="26344" y="97121"/>
                  <a:pt x="19497" y="102256"/>
                </a:cubicBezTo>
                <a:cubicBezTo>
                  <a:pt x="12862" y="107232"/>
                  <a:pt x="3510" y="111390"/>
                  <a:pt x="1500" y="119436"/>
                </a:cubicBezTo>
                <a:cubicBezTo>
                  <a:pt x="399" y="123841"/>
                  <a:pt x="8468" y="125600"/>
                  <a:pt x="10498" y="129661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Google Shape;209;p29"/>
          <p:cNvSpPr txBox="1"/>
          <p:nvPr/>
        </p:nvSpPr>
        <p:spPr>
          <a:xfrm>
            <a:off x="4572000" y="971738"/>
            <a:ext cx="4173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ACTCTGAGACTCTG</a:t>
            </a:r>
            <a:endParaRPr sz="37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4748875" y="1725950"/>
            <a:ext cx="93300" cy="559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5041250" y="1725950"/>
            <a:ext cx="93300" cy="559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ctrTitle"/>
          </p:nvPr>
        </p:nvSpPr>
        <p:spPr>
          <a:xfrm>
            <a:off x="0" y="207825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Worksheet Time!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Genome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1982" l="6653" r="6033" t="2725"/>
          <a:stretch/>
        </p:blipFill>
        <p:spPr>
          <a:xfrm>
            <a:off x="63070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type="ctrTitle"/>
          </p:nvPr>
        </p:nvSpPr>
        <p:spPr>
          <a:xfrm>
            <a:off x="80520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24" name="Google Shape;224;p31"/>
          <p:cNvCxnSpPr/>
          <p:nvPr/>
        </p:nvCxnSpPr>
        <p:spPr>
          <a:xfrm flipH="1">
            <a:off x="2314325" y="1586175"/>
            <a:ext cx="2905500" cy="9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1"/>
          <p:cNvSpPr txBox="1"/>
          <p:nvPr>
            <p:ph type="ctrTitle"/>
          </p:nvPr>
        </p:nvSpPr>
        <p:spPr>
          <a:xfrm>
            <a:off x="4858850" y="572825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449" y="1741625"/>
            <a:ext cx="1336235" cy="316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0" y="0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is the </a:t>
            </a:r>
            <a:r>
              <a:rPr b="1" lang="en" sz="28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world</a:t>
            </a: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?</a:t>
            </a:r>
            <a:endParaRPr b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Genome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 b="1982" l="6653" r="6033" t="2725"/>
          <a:stretch/>
        </p:blipFill>
        <p:spPr>
          <a:xfrm>
            <a:off x="63070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type="ctrTitle"/>
          </p:nvPr>
        </p:nvSpPr>
        <p:spPr>
          <a:xfrm>
            <a:off x="80520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34" name="Google Shape;234;p32"/>
          <p:cNvCxnSpPr/>
          <p:nvPr/>
        </p:nvCxnSpPr>
        <p:spPr>
          <a:xfrm flipH="1">
            <a:off x="2314325" y="1586175"/>
            <a:ext cx="2905500" cy="9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2"/>
          <p:cNvSpPr txBox="1"/>
          <p:nvPr>
            <p:ph type="ctrTitle"/>
          </p:nvPr>
        </p:nvSpPr>
        <p:spPr>
          <a:xfrm>
            <a:off x="4858850" y="572825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775" y="2169175"/>
            <a:ext cx="3981451" cy="26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Genome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42" name="Google Shape;242;p33"/>
          <p:cNvSpPr txBox="1"/>
          <p:nvPr>
            <p:ph type="ctrTitle"/>
          </p:nvPr>
        </p:nvSpPr>
        <p:spPr>
          <a:xfrm>
            <a:off x="364175" y="327400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774" y="1496200"/>
            <a:ext cx="1336235" cy="316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3"/>
          <p:cNvCxnSpPr/>
          <p:nvPr/>
        </p:nvCxnSpPr>
        <p:spPr>
          <a:xfrm flipH="1" rot="10800000">
            <a:off x="3513725" y="2828400"/>
            <a:ext cx="1728300" cy="102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5569250" y="2094750"/>
            <a:ext cx="292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AGCCTTCTGGGTCCGAGGCTCCCACCTGCTCTAAGCGCTTGACACCCTTTAAAAAAATGTATTTAAAGAG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GCTGGTTCCTATCCATCCGACTGGAGGCATCTCAGTGCAAGAGCAAAGCTAAGTCCTGCACACGCTCCTC...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Human Genome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51" name="Google Shape;251;p34"/>
          <p:cNvSpPr txBox="1"/>
          <p:nvPr>
            <p:ph type="ctrTitle"/>
          </p:nvPr>
        </p:nvSpPr>
        <p:spPr>
          <a:xfrm>
            <a:off x="176563" y="449125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 rot="10800000">
            <a:off x="3881675" y="2980800"/>
            <a:ext cx="1728300" cy="102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4"/>
          <p:cNvSpPr txBox="1"/>
          <p:nvPr/>
        </p:nvSpPr>
        <p:spPr>
          <a:xfrm>
            <a:off x="5697550" y="816750"/>
            <a:ext cx="2924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AGCCTTCTGGGTCCGAGGCTCCCACCTGCTCTAAGCGCTTGACACCCTTTAAAAAAATGTATTTAAAGAG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GCTGGTTCCTATCCATCCGACTGGAGGCATCTCAGTGCAAGAGCAAAGCTAAGTCCTGCACACGCTCCTC…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200"/>
              <a:buFont typeface="Courier New"/>
              <a:buChar char="+"/>
            </a:pPr>
            <a:r>
              <a:rPr b="1" lang="en" sz="42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3 billion more</a:t>
            </a:r>
            <a:endParaRPr b="1" sz="42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50" y="1872700"/>
            <a:ext cx="3132725" cy="222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How do we A</a:t>
            </a: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ccess</a:t>
            </a: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a Location in the Genome?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1982" l="6653" r="6033" t="2725"/>
          <a:stretch/>
        </p:blipFill>
        <p:spPr>
          <a:xfrm>
            <a:off x="63070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>
            <p:ph type="ctrTitle"/>
          </p:nvPr>
        </p:nvSpPr>
        <p:spPr>
          <a:xfrm>
            <a:off x="80520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262" name="Google Shape;262;p35"/>
          <p:cNvCxnSpPr/>
          <p:nvPr/>
        </p:nvCxnSpPr>
        <p:spPr>
          <a:xfrm flipH="1">
            <a:off x="2314325" y="1586175"/>
            <a:ext cx="2905500" cy="9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5"/>
          <p:cNvSpPr txBox="1"/>
          <p:nvPr>
            <p:ph type="ctrTitle"/>
          </p:nvPr>
        </p:nvSpPr>
        <p:spPr>
          <a:xfrm>
            <a:off x="4858850" y="572825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103" y="1875775"/>
            <a:ext cx="5809272" cy="32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How do we Access a Location in the Genome?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" y="544825"/>
            <a:ext cx="8048148" cy="45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/>
          <p:nvPr/>
        </p:nvSpPr>
        <p:spPr>
          <a:xfrm>
            <a:off x="1494650" y="659550"/>
            <a:ext cx="1176000" cy="125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How do we Access a Location in the Genome?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" y="544825"/>
            <a:ext cx="8048148" cy="45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1513400" y="674100"/>
            <a:ext cx="115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GCGCTTGACACCCTTTAAAAAAATGTATTTAA…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2670500" y="674100"/>
            <a:ext cx="107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CCGACTGGAGGCATCTCAGTGCAAGA…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3744200" y="771575"/>
            <a:ext cx="101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AAAGAG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GCTGGTTCCTATCC…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4285675" y="1639775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+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the rest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How do we Access a Location in the Genome?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" y="544825"/>
            <a:ext cx="8048148" cy="45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>
            <a:off x="1513400" y="674100"/>
            <a:ext cx="115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GCGCTTGACACCCTTTAAAAAAATGTATTTAA…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2670500" y="674100"/>
            <a:ext cx="107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CCGACTGGAGGCATCTCAGTGCAAGA…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3744200" y="771575"/>
            <a:ext cx="101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AAAGAG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GCTGGTTCCTATCC…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4285675" y="1639775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+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the rest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UCSC Genome Browser Demo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2291700" y="2371650"/>
            <a:ext cx="45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https://genome.ucsc.edu/cgi-bin/hgGateway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Human Genome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522550" y="674100"/>
            <a:ext cx="879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AGCCTTCTGGGTCCGAGGCTCCCACCTGCTCTAAGCGCTTGACACCCTTTAAAAAAATGTATTTAAAGAG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GCTGGTTCCTATCCATCCGACTGGAGGCATCTCAGTGCAAGAGCAAAGCTAAGTCCTGCACACGCTCCTC…</a:t>
            </a:r>
            <a:endParaRPr/>
          </a:p>
        </p:txBody>
      </p:sp>
      <p:cxnSp>
        <p:nvCxnSpPr>
          <p:cNvPr id="304" name="Google Shape;304;p40"/>
          <p:cNvCxnSpPr/>
          <p:nvPr/>
        </p:nvCxnSpPr>
        <p:spPr>
          <a:xfrm>
            <a:off x="4564500" y="1289700"/>
            <a:ext cx="15000" cy="82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0"/>
          <p:cNvCxnSpPr/>
          <p:nvPr/>
        </p:nvCxnSpPr>
        <p:spPr>
          <a:xfrm flipH="1" rot="10800000">
            <a:off x="615250" y="22854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0"/>
          <p:cNvSpPr txBox="1"/>
          <p:nvPr/>
        </p:nvSpPr>
        <p:spPr>
          <a:xfrm>
            <a:off x="522550" y="23716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Human Genome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12" name="Google Shape;312;p41"/>
          <p:cNvCxnSpPr/>
          <p:nvPr/>
        </p:nvCxnSpPr>
        <p:spPr>
          <a:xfrm flipH="1" rot="10800000">
            <a:off x="615250" y="9900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41"/>
          <p:cNvSpPr txBox="1"/>
          <p:nvPr/>
        </p:nvSpPr>
        <p:spPr>
          <a:xfrm>
            <a:off x="522550" y="10762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775" y="2169175"/>
            <a:ext cx="3981451" cy="265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1"/>
          <p:cNvCxnSpPr/>
          <p:nvPr/>
        </p:nvCxnSpPr>
        <p:spPr>
          <a:xfrm>
            <a:off x="3457975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41"/>
          <p:cNvCxnSpPr/>
          <p:nvPr/>
        </p:nvCxnSpPr>
        <p:spPr>
          <a:xfrm>
            <a:off x="4572000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41"/>
          <p:cNvCxnSpPr/>
          <p:nvPr/>
        </p:nvCxnSpPr>
        <p:spPr>
          <a:xfrm rot="10800000">
            <a:off x="4112350" y="1140175"/>
            <a:ext cx="1165800" cy="179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0" y="0"/>
            <a:ext cx="91440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is the </a:t>
            </a:r>
            <a:r>
              <a:rPr b="1" lang="en" sz="28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world</a:t>
            </a: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?</a:t>
            </a:r>
            <a:endParaRPr b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950" y="862875"/>
            <a:ext cx="4046101" cy="40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Human Genome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23" name="Google Shape;323;p42"/>
          <p:cNvCxnSpPr/>
          <p:nvPr/>
        </p:nvCxnSpPr>
        <p:spPr>
          <a:xfrm flipH="1" rot="10800000">
            <a:off x="615250" y="9900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42"/>
          <p:cNvSpPr txBox="1"/>
          <p:nvPr/>
        </p:nvSpPr>
        <p:spPr>
          <a:xfrm>
            <a:off x="522550" y="10762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/>
          </a:p>
        </p:txBody>
      </p:sp>
      <p:cxnSp>
        <p:nvCxnSpPr>
          <p:cNvPr id="325" name="Google Shape;325;p42"/>
          <p:cNvCxnSpPr/>
          <p:nvPr/>
        </p:nvCxnSpPr>
        <p:spPr>
          <a:xfrm>
            <a:off x="3457975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2"/>
          <p:cNvCxnSpPr/>
          <p:nvPr/>
        </p:nvCxnSpPr>
        <p:spPr>
          <a:xfrm>
            <a:off x="4572000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2"/>
          <p:cNvCxnSpPr/>
          <p:nvPr/>
        </p:nvCxnSpPr>
        <p:spPr>
          <a:xfrm rot="10800000">
            <a:off x="4112225" y="1140275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42"/>
          <p:cNvSpPr txBox="1"/>
          <p:nvPr/>
        </p:nvSpPr>
        <p:spPr>
          <a:xfrm>
            <a:off x="4499325" y="1238875"/>
            <a:ext cx="6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endParaRPr/>
          </a:p>
        </p:txBody>
      </p:sp>
      <p:sp>
        <p:nvSpPr>
          <p:cNvPr id="329" name="Google Shape;329;p42"/>
          <p:cNvSpPr txBox="1"/>
          <p:nvPr/>
        </p:nvSpPr>
        <p:spPr>
          <a:xfrm>
            <a:off x="5094175" y="1140275"/>
            <a:ext cx="1776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AAATGCTGAGCTAGGGGCAGGAGGCATGGGCGGGACAGTGTTCTGTGCCC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CCTTCTAGAGCCTAAATTTGTTGCCCGAGTTCCTCCGGGAAGCGCTCCGG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GTAGATTCTGGGGGCCGGGAGCTGAGATCCCTGGGCGGGGAGCTGGGGAA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GGGATGGGGCTGAGGACAGCGAAGAAGAGGGGGCTTGGGGGAGGGGGGAA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ATGGAAGAGAGAGGAGGGAGGAGGTACAAGAGGAAGGAGAGAAGTGCGGC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CAGCTTGCTTTCTCCAGTCGGGTGGCCGCGGGGACCCGGGCGACGTCGGA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GGCCCTGCCGGGAACCCAGGCTGCAGCCCCCACCCCCGCGCTGCGACACG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CCCCCCACCCCTTCCGGCTCACACCCCCGCCCACACTCCTGAGTGGTGCG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GTGCAGCGTCGGCCGAGGCAGCAGAGCCGAGGAGAGCAGGTGAGAAGAAG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GGCTGGGCTGGGCTGGCGGAGCGCGGTGCCGGGAGCAAGGGCGGCGGTCG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GGGGCTCTATCCAGGGACAGCACCGGGGCCGAGAGGCCCCAGGACTCGTG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GAGTCCTCTGAGTCCTGCGCAGCAGCGGCCGTCGGGGGTCAGCTAGGAAG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CTGCAGGATTGCGTTGCTTCGGTGCCTGGGCTTGGGGAGGCTTAACCATC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AGGGCTTCGGGACTCCAAGCGCATGTTCTCACTTCACTTGGCCCAGCATC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TGCTAAGTGACCAGGTCCGCGCTTTCTGTGTCTAGTCGGAGGGTCCTTGG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GTCTGACCCGACTCGCCTGAATTGCTGGTTGGCAACCGCTTCTCCCGGGA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GCAGGGGGTGGGGAAGGAGGAGCAGTGGCTGGTGGCAAGTCTGAGCCAGG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ACATAGCCGATGACAGCCTGTGAATGACCGGCCAGACTGGGGTTGGACCT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TCGGGGCAGAGCAGGCAGCCCTTGGAAAGCCAGGCTGGCAGGAGCATGGG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TGGGAGGCACAAAACACAAACAGACATATATACACATACATCCTCTAGGC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ATCTGCCCAGGAGTGATGGAGGAAGAAGAGTTGGTAGGTGGGACCACCAG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GAAACCATCCCACCCAGCTCTGCCTTCTTCAAGCTCAGGGTCCCTGAAGC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CTGACTAGTGTCTCCCGAATGGGGGGGAGGGGGGGGCTCTGGGCCAGAGC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AAAAGGAGGCATTGGCTGCATGGTCTGTAGGGCCTTTACCAACCTGACCT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TGTCCTTGCTGTCCTCTCAAAAGACTGCCATGCTCCGGTGAATCCTCACC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AGGACGCCACCTCTTTCACTTTGCAGTTGGGGGCAGCCCCTACGAACCCA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CAGCACTGGGAGGCGTGGGAACAAGCCTGTGGAGAGTGTCCCTGCACTGT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GCCAGCAAGGGCTTTACATTCTCTGCCCAGCACTGCAAGGCAGCCCCAGG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CTCCTCCATCCTTGGGCCTGGTTCATCCATCTTTCTGGACTCTCTGTTCC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TGGCAACAACCCTGCCAGGTGCCCATACATGGGCGGTGCTTGCCTCTGGG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TAGGGGTGGTGTTGGGTGGGGAGAGGGGTGAGGAAATTAGCTAAACCTCA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GCTTTAGACTTGAGAGAATAGAGGGTGGGCTGGTGGAAAACATGAGTATG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TGCCTGTGGAGGCTTAGGTTCAGGGGGATCTCAGAGGGTAGCAATTGTGA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CCCACAGCCTAATAATAACAGTCTTTGCCCTCTTGGCCTGGCTCACTTCT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ACTGTACCTTCAAAATTAATCTGCCTCTCCCCAGACTAAGGCAGGTGGCC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CCTAGGGGCCCTGGCTGCCCAGCCTCCCTGCATACCTCCCTGGGCACTCC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TATGGCATCTACACTGGCAGCCTGCAGACCCGAGACTGCCTAGGTCACAA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CGCCTCCAGCAGGCCCAGAGTCTCCCTGCCCTGGCCACAGGCCAGGCTCC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CAATTAGCCCAGATGCATCCTGGAGCACAGGGCCTTAAAGGCCTCCATTC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ACCCACGCATGCATTCCTTTCCCTCCACCAACGGAGTGAGGGAATTCACC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CTACTCCACACCAGAGATGTGGCCGGAATGCAGAGATGAAGCACTGAGCA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CAGTAGGTATGGTCTTACCCTTGAGAAGCTAGTGGGAAAGAGAGAGTTTG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ATTGGCAAAGCACTTATCTATTGGGTTCCAGGCAGGAACAAAGGCAGCAC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TCTGCCAGCAACCCCTGGTGGATTTGGATTGCCCCAGGGTGGTCAGCTGG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CCTTGGGTGACAACAGACTCATGAGAGCAGACCCTCACTTTAGGAACCAC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TCTCTCCCATATGGGGGCCCAGAGAGAACACTGTGGTCAGCACGTACAGG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TGGAAGTAGAGACTGGGGCCACGCCTGCAATGAGACCCCTATACACAGCT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GTCAGGCTCTGGCCTCCTCATGGGGCTGGGGTGGGGGTCTGTTGGCGGGA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GGTGGAGGGTTTGTGACAGGCCTATGTGGCTGCTGTGTTGATGCTTCCCA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CTTCTTGGTCCCCAGGTCCACACCTCTGCATCCCTGCACCAGGACTCACC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AAGACGCCCATCCTGGAAAAGGTCCCCCGTAAGATGGCAGCAAAAACTCC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CAGCAGTGAGGAGTCTGTGAGTGACTTTTGGAGCCCTCTCTCAACCCTGC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TTTCCCCACCTACATGCCCTTGCTTCTAGAACAGTCCTGAGTGGGACTGG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CCCCCAGCATTTGCCTGGCCCCAGCCCTGCCCTCTACTGGCACAAGGCCC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AGGCTACAGCTCCACCCCCAGCTTGCTGAGGATCCCAGAAGGGCCTGGAG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GGGCTGAGACGGGCCTCAGGGTGCCAAGGAAATGCTAAGAGCTTAACTTC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CAAATCCCCTGGCCAGGCTAGGCCCTATCTTTCCTTCCAGGGCCTCTCTT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CATCCCAGCTTCCACTTCTGATAGCTTTGAGCCCAGTGATTTTGCCTTAG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GGTGGGGCTGAATTCCTACTCCAAGCCCTGCAAGTCCCAGCTCCAGCTGC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TATCACTAGTTCAGCCTTGGAGCCTTAGGCACCATGTTCTCCACTGGCCT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GAGACAATGCCATCCTCCCTGGGCAGGCATCCTCCCTCCCGCCCCAGCCA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GCCTTCGGGTGGCAGAGCAACACACCTGACTTCAGGTGGTTGCATGTGTT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TCCCCTCTCCCACACTTGTCTTTTTGCCACTCCTCTTCCCCCTTCCCCCT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TCCCCTTTCCCCCAGCCCTCATTTGAAACCCTGAGCAGAATTTTCTGGCT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TCTCCCCAAGAAGCTGTTCACTCCATTGCCCTGAATTCTGCAGCTGACAA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ACATCTATTGTCACCTCTGGTCCACTGGCATGCTTCTCTACCCACCCCAT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TGGGCTGTGGCTTCCTTCAGAGCAGGCTCTGTTTCTCCATCGTCTCTGAG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TCCAGCCCAGGATCTGACTCACATGAACTGCCCAGGAAACATGGAGTTTT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GGAGCATTGATCTGAGACTCCCAGGTCCAAAGACACTCCTTAGCACAGGG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CCAGAAGTCCAGGAGAGTCTGGGGAGGATCCCTGGGGGGTTGAGATGTCT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GAGCTGCGATTTCCTGCTTTATTCCTTTTTACCCACTGCTGATTCCCTGT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TAGCCAGGCTAAGTCACAGCGCACTGTCAGAGCCTGGAAGAAGGGGAGCA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GTGTCTGGCAGAGGATCTAGCCAGACTTGTGGGCCCTTTTGGCCAGGTCA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CTAACTGGGCTGGGCTTTCTGTAGGTGCTCACCCACCCATCACACAGACC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ACCCCCCCCACCGCAAGAGATGGAAGAACAAGATCAGCTGGGTTGGGGGC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CCAGACCTGGCTCACTGGGGTTGGGCAGGGCAGTCTGGGATGCTGTCCAG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ATCCATCCTCGCATCATTCCCCAGGGCAGGAGCAGCCCGTAGTTGGCACT</a:t>
            </a:r>
            <a:endParaRPr sz="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solidFill>
                  <a:schemeClr val="accent6"/>
                </a:solidFill>
              </a:rPr>
              <a:t>G…</a:t>
            </a:r>
            <a:endParaRPr sz="3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is CHAT?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35" name="Google Shape;335;p43"/>
          <p:cNvCxnSpPr/>
          <p:nvPr/>
        </p:nvCxnSpPr>
        <p:spPr>
          <a:xfrm flipH="1" rot="10800000">
            <a:off x="615250" y="9900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43"/>
          <p:cNvSpPr txBox="1"/>
          <p:nvPr/>
        </p:nvSpPr>
        <p:spPr>
          <a:xfrm>
            <a:off x="522550" y="10762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/>
          </a:p>
        </p:txBody>
      </p:sp>
      <p:cxnSp>
        <p:nvCxnSpPr>
          <p:cNvPr id="337" name="Google Shape;337;p43"/>
          <p:cNvCxnSpPr/>
          <p:nvPr/>
        </p:nvCxnSpPr>
        <p:spPr>
          <a:xfrm>
            <a:off x="3457975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3"/>
          <p:cNvCxnSpPr/>
          <p:nvPr/>
        </p:nvCxnSpPr>
        <p:spPr>
          <a:xfrm>
            <a:off x="4572000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43"/>
          <p:cNvCxnSpPr/>
          <p:nvPr/>
        </p:nvCxnSpPr>
        <p:spPr>
          <a:xfrm rot="10800000">
            <a:off x="4112225" y="1140275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43"/>
          <p:cNvSpPr txBox="1"/>
          <p:nvPr/>
        </p:nvSpPr>
        <p:spPr>
          <a:xfrm>
            <a:off x="4499325" y="1238875"/>
            <a:ext cx="6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endParaRPr/>
          </a:p>
        </p:txBody>
      </p:sp>
      <p:pic>
        <p:nvPicPr>
          <p:cNvPr id="341" name="Google Shape;341;p43" title="2FY2_camera-sp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563" y="1718100"/>
            <a:ext cx="4266167" cy="31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is CHAT?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47" name="Google Shape;347;p44"/>
          <p:cNvCxnSpPr/>
          <p:nvPr/>
        </p:nvCxnSpPr>
        <p:spPr>
          <a:xfrm flipH="1" rot="10800000">
            <a:off x="615250" y="9900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44"/>
          <p:cNvSpPr txBox="1"/>
          <p:nvPr/>
        </p:nvSpPr>
        <p:spPr>
          <a:xfrm>
            <a:off x="522550" y="10762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/>
          </a:p>
        </p:txBody>
      </p:sp>
      <p:cxnSp>
        <p:nvCxnSpPr>
          <p:cNvPr id="349" name="Google Shape;349;p44"/>
          <p:cNvCxnSpPr/>
          <p:nvPr/>
        </p:nvCxnSpPr>
        <p:spPr>
          <a:xfrm>
            <a:off x="3457975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44"/>
          <p:cNvCxnSpPr/>
          <p:nvPr/>
        </p:nvCxnSpPr>
        <p:spPr>
          <a:xfrm>
            <a:off x="4572000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4"/>
          <p:cNvCxnSpPr/>
          <p:nvPr/>
        </p:nvCxnSpPr>
        <p:spPr>
          <a:xfrm rot="10800000">
            <a:off x="4112225" y="1140275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44"/>
          <p:cNvSpPr txBox="1"/>
          <p:nvPr/>
        </p:nvSpPr>
        <p:spPr>
          <a:xfrm>
            <a:off x="4499325" y="1238875"/>
            <a:ext cx="6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endParaRPr/>
          </a:p>
        </p:txBody>
      </p:sp>
      <p:sp>
        <p:nvSpPr>
          <p:cNvPr id="353" name="Google Shape;353;p44"/>
          <p:cNvSpPr txBox="1"/>
          <p:nvPr>
            <p:ph type="ctrTitle"/>
          </p:nvPr>
        </p:nvSpPr>
        <p:spPr>
          <a:xfrm>
            <a:off x="4858850" y="572825"/>
            <a:ext cx="37593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Nucleus =&gt; DNA 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4" name="Google Shape;354;p44"/>
          <p:cNvSpPr txBox="1"/>
          <p:nvPr>
            <p:ph type="ctrTitle"/>
          </p:nvPr>
        </p:nvSpPr>
        <p:spPr>
          <a:xfrm>
            <a:off x="6549275" y="1825875"/>
            <a:ext cx="23511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RNA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5" name="Google Shape;355;p44"/>
          <p:cNvSpPr txBox="1"/>
          <p:nvPr>
            <p:ph type="ctrTitle"/>
          </p:nvPr>
        </p:nvSpPr>
        <p:spPr>
          <a:xfrm>
            <a:off x="4172650" y="3250775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Cytoplasm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56" name="Google Shape;356;p44"/>
          <p:cNvCxnSpPr/>
          <p:nvPr/>
        </p:nvCxnSpPr>
        <p:spPr>
          <a:xfrm>
            <a:off x="7724825" y="1668300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44"/>
          <p:cNvSpPr txBox="1"/>
          <p:nvPr>
            <p:ph type="ctrTitle"/>
          </p:nvPr>
        </p:nvSpPr>
        <p:spPr>
          <a:xfrm>
            <a:off x="6549275" y="2584225"/>
            <a:ext cx="23511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Protein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58" name="Google Shape;358;p44"/>
          <p:cNvCxnSpPr>
            <a:stCxn id="357" idx="2"/>
          </p:cNvCxnSpPr>
          <p:nvPr/>
        </p:nvCxnSpPr>
        <p:spPr>
          <a:xfrm flipH="1">
            <a:off x="6368225" y="3258325"/>
            <a:ext cx="1356600" cy="83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50" y="1945500"/>
            <a:ext cx="3547785" cy="2703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4"/>
          <p:cNvCxnSpPr>
            <a:endCxn id="359" idx="3"/>
          </p:cNvCxnSpPr>
          <p:nvPr/>
        </p:nvCxnSpPr>
        <p:spPr>
          <a:xfrm flipH="1">
            <a:off x="4070335" y="2990199"/>
            <a:ext cx="2975700" cy="30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44"/>
          <p:cNvCxnSpPr/>
          <p:nvPr/>
        </p:nvCxnSpPr>
        <p:spPr>
          <a:xfrm>
            <a:off x="7724825" y="2433150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44"/>
          <p:cNvSpPr/>
          <p:nvPr/>
        </p:nvSpPr>
        <p:spPr>
          <a:xfrm>
            <a:off x="7167725" y="1945488"/>
            <a:ext cx="1114200" cy="50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is RNA?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" y="499359"/>
            <a:ext cx="4325974" cy="456234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/>
          <p:nvPr/>
        </p:nvSpPr>
        <p:spPr>
          <a:xfrm>
            <a:off x="580877" y="976550"/>
            <a:ext cx="1217575" cy="3241525"/>
          </a:xfrm>
          <a:custGeom>
            <a:rect b="b" l="l" r="r" t="t"/>
            <a:pathLst>
              <a:path extrusionOk="0" h="129661" w="48703">
                <a:moveTo>
                  <a:pt x="31768" y="0"/>
                </a:moveTo>
                <a:cubicBezTo>
                  <a:pt x="33548" y="7119"/>
                  <a:pt x="49637" y="12808"/>
                  <a:pt x="44448" y="17997"/>
                </a:cubicBezTo>
                <a:cubicBezTo>
                  <a:pt x="34745" y="27700"/>
                  <a:pt x="19462" y="29609"/>
                  <a:pt x="8044" y="37221"/>
                </a:cubicBezTo>
                <a:cubicBezTo>
                  <a:pt x="4299" y="39718"/>
                  <a:pt x="-819" y="43898"/>
                  <a:pt x="273" y="48265"/>
                </a:cubicBezTo>
                <a:cubicBezTo>
                  <a:pt x="3468" y="61043"/>
                  <a:pt x="20398" y="65685"/>
                  <a:pt x="32177" y="71579"/>
                </a:cubicBezTo>
                <a:cubicBezTo>
                  <a:pt x="36424" y="73704"/>
                  <a:pt x="39270" y="77944"/>
                  <a:pt x="43221" y="80578"/>
                </a:cubicBezTo>
                <a:cubicBezTo>
                  <a:pt x="46023" y="82446"/>
                  <a:pt x="49198" y="85866"/>
                  <a:pt x="48538" y="89168"/>
                </a:cubicBezTo>
                <a:cubicBezTo>
                  <a:pt x="48130" y="91209"/>
                  <a:pt x="45006" y="91370"/>
                  <a:pt x="43221" y="92440"/>
                </a:cubicBezTo>
                <a:cubicBezTo>
                  <a:pt x="35881" y="96842"/>
                  <a:pt x="26344" y="97121"/>
                  <a:pt x="19497" y="102256"/>
                </a:cubicBezTo>
                <a:cubicBezTo>
                  <a:pt x="12862" y="107232"/>
                  <a:pt x="3510" y="111390"/>
                  <a:pt x="1500" y="119436"/>
                </a:cubicBezTo>
                <a:cubicBezTo>
                  <a:pt x="399" y="123841"/>
                  <a:pt x="8468" y="125600"/>
                  <a:pt x="10498" y="129661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70" name="Google Shape;3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850" y="774279"/>
            <a:ext cx="5163023" cy="17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/>
          <p:nvPr/>
        </p:nvSpPr>
        <p:spPr>
          <a:xfrm>
            <a:off x="2485375" y="1559675"/>
            <a:ext cx="1163700" cy="391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5"/>
          <p:cNvSpPr txBox="1"/>
          <p:nvPr>
            <p:ph type="ctrTitle"/>
          </p:nvPr>
        </p:nvSpPr>
        <p:spPr>
          <a:xfrm>
            <a:off x="5279913" y="2443475"/>
            <a:ext cx="23511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Uracil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3" name="Google Shape;373;p45"/>
          <p:cNvCxnSpPr/>
          <p:nvPr/>
        </p:nvCxnSpPr>
        <p:spPr>
          <a:xfrm>
            <a:off x="3776150" y="1921475"/>
            <a:ext cx="2014500" cy="870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5"/>
          <p:cNvSpPr txBox="1"/>
          <p:nvPr>
            <p:ph type="ctrTitle"/>
          </p:nvPr>
        </p:nvSpPr>
        <p:spPr>
          <a:xfrm>
            <a:off x="4757750" y="4039150"/>
            <a:ext cx="34932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</a:t>
            </a: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heo Loves </a:t>
            </a:r>
            <a:r>
              <a:rPr b="1" i="1" lang="en" sz="5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U</a:t>
            </a:r>
            <a:endParaRPr b="1" i="1" sz="5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RNA Can Make Lots of Structures!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125" y="777600"/>
            <a:ext cx="7403731" cy="416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25" y="1116553"/>
            <a:ext cx="1398298" cy="4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Alternative Splicing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7" name="Google Shape;387;p47"/>
          <p:cNvCxnSpPr/>
          <p:nvPr/>
        </p:nvCxnSpPr>
        <p:spPr>
          <a:xfrm flipH="1" rot="10800000">
            <a:off x="615250" y="9900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7"/>
          <p:cNvSpPr txBox="1"/>
          <p:nvPr/>
        </p:nvSpPr>
        <p:spPr>
          <a:xfrm>
            <a:off x="522550" y="10762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/>
          </a:p>
        </p:txBody>
      </p:sp>
      <p:cxnSp>
        <p:nvCxnSpPr>
          <p:cNvPr id="389" name="Google Shape;389;p47"/>
          <p:cNvCxnSpPr/>
          <p:nvPr/>
        </p:nvCxnSpPr>
        <p:spPr>
          <a:xfrm>
            <a:off x="3457975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7"/>
          <p:cNvCxnSpPr/>
          <p:nvPr/>
        </p:nvCxnSpPr>
        <p:spPr>
          <a:xfrm>
            <a:off x="4572000" y="864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7"/>
          <p:cNvCxnSpPr/>
          <p:nvPr/>
        </p:nvCxnSpPr>
        <p:spPr>
          <a:xfrm rot="10800000">
            <a:off x="4112225" y="1140275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47"/>
          <p:cNvSpPr txBox="1"/>
          <p:nvPr/>
        </p:nvSpPr>
        <p:spPr>
          <a:xfrm>
            <a:off x="4499325" y="1238875"/>
            <a:ext cx="6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endParaRPr/>
          </a:p>
        </p:txBody>
      </p:sp>
      <p:cxnSp>
        <p:nvCxnSpPr>
          <p:cNvPr id="393" name="Google Shape;393;p47"/>
          <p:cNvCxnSpPr/>
          <p:nvPr/>
        </p:nvCxnSpPr>
        <p:spPr>
          <a:xfrm flipH="1" rot="10800000">
            <a:off x="522550" y="18674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7"/>
          <p:cNvCxnSpPr/>
          <p:nvPr/>
        </p:nvCxnSpPr>
        <p:spPr>
          <a:xfrm>
            <a:off x="522550" y="1760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7"/>
          <p:cNvCxnSpPr/>
          <p:nvPr/>
        </p:nvCxnSpPr>
        <p:spPr>
          <a:xfrm>
            <a:off x="8171350" y="17600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7"/>
          <p:cNvCxnSpPr/>
          <p:nvPr/>
        </p:nvCxnSpPr>
        <p:spPr>
          <a:xfrm flipH="1">
            <a:off x="558925" y="1002300"/>
            <a:ext cx="2904300" cy="850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47"/>
          <p:cNvCxnSpPr/>
          <p:nvPr/>
        </p:nvCxnSpPr>
        <p:spPr>
          <a:xfrm>
            <a:off x="4636650" y="1021850"/>
            <a:ext cx="3500700" cy="831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47"/>
          <p:cNvCxnSpPr/>
          <p:nvPr/>
        </p:nvCxnSpPr>
        <p:spPr>
          <a:xfrm rot="10800000">
            <a:off x="4203700" y="2015350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47"/>
          <p:cNvSpPr txBox="1"/>
          <p:nvPr/>
        </p:nvSpPr>
        <p:spPr>
          <a:xfrm>
            <a:off x="4499325" y="2116275"/>
            <a:ext cx="6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Alternative Splicing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522550" y="10762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/>
          </a:p>
        </p:txBody>
      </p:sp>
      <p:cxnSp>
        <p:nvCxnSpPr>
          <p:cNvPr id="406" name="Google Shape;406;p48"/>
          <p:cNvCxnSpPr/>
          <p:nvPr/>
        </p:nvCxnSpPr>
        <p:spPr>
          <a:xfrm flipH="1" rot="10800000">
            <a:off x="522550" y="9530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48"/>
          <p:cNvCxnSpPr/>
          <p:nvPr/>
        </p:nvCxnSpPr>
        <p:spPr>
          <a:xfrm>
            <a:off x="522550" y="8456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8"/>
          <p:cNvCxnSpPr/>
          <p:nvPr/>
        </p:nvCxnSpPr>
        <p:spPr>
          <a:xfrm>
            <a:off x="8171350" y="8456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8"/>
          <p:cNvCxnSpPr/>
          <p:nvPr/>
        </p:nvCxnSpPr>
        <p:spPr>
          <a:xfrm rot="10800000">
            <a:off x="4203700" y="1100950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8"/>
          <p:cNvSpPr txBox="1"/>
          <p:nvPr/>
        </p:nvSpPr>
        <p:spPr>
          <a:xfrm>
            <a:off x="4499325" y="1201875"/>
            <a:ext cx="6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endParaRPr/>
          </a:p>
        </p:txBody>
      </p:sp>
      <p:cxnSp>
        <p:nvCxnSpPr>
          <p:cNvPr id="411" name="Google Shape;411;p48"/>
          <p:cNvCxnSpPr/>
          <p:nvPr/>
        </p:nvCxnSpPr>
        <p:spPr>
          <a:xfrm flipH="1" rot="10800000">
            <a:off x="522550" y="19436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8"/>
          <p:cNvCxnSpPr/>
          <p:nvPr/>
        </p:nvCxnSpPr>
        <p:spPr>
          <a:xfrm>
            <a:off x="522550" y="18362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8"/>
          <p:cNvCxnSpPr/>
          <p:nvPr/>
        </p:nvCxnSpPr>
        <p:spPr>
          <a:xfrm>
            <a:off x="8171350" y="18362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48"/>
          <p:cNvSpPr txBox="1"/>
          <p:nvPr/>
        </p:nvSpPr>
        <p:spPr>
          <a:xfrm>
            <a:off x="522550" y="19906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RNA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415" name="Google Shape;415;p48"/>
          <p:cNvCxnSpPr/>
          <p:nvPr/>
        </p:nvCxnSpPr>
        <p:spPr>
          <a:xfrm rot="10800000">
            <a:off x="4203700" y="2091550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48"/>
          <p:cNvSpPr txBox="1"/>
          <p:nvPr/>
        </p:nvSpPr>
        <p:spPr>
          <a:xfrm>
            <a:off x="4499325" y="2192475"/>
            <a:ext cx="1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CHAT RNA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417" name="Google Shape;417;p48"/>
          <p:cNvCxnSpPr/>
          <p:nvPr/>
        </p:nvCxnSpPr>
        <p:spPr>
          <a:xfrm flipH="1" rot="10800000">
            <a:off x="522550" y="29342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8"/>
          <p:cNvCxnSpPr/>
          <p:nvPr/>
        </p:nvCxnSpPr>
        <p:spPr>
          <a:xfrm>
            <a:off x="522550" y="28268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8"/>
          <p:cNvCxnSpPr/>
          <p:nvPr/>
        </p:nvCxnSpPr>
        <p:spPr>
          <a:xfrm>
            <a:off x="8171350" y="28268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8"/>
          <p:cNvCxnSpPr/>
          <p:nvPr/>
        </p:nvCxnSpPr>
        <p:spPr>
          <a:xfrm>
            <a:off x="1541950" y="28268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48"/>
          <p:cNvCxnSpPr/>
          <p:nvPr/>
        </p:nvCxnSpPr>
        <p:spPr>
          <a:xfrm>
            <a:off x="2684950" y="28268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48"/>
          <p:cNvCxnSpPr/>
          <p:nvPr/>
        </p:nvCxnSpPr>
        <p:spPr>
          <a:xfrm>
            <a:off x="2913550" y="28268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8"/>
          <p:cNvCxnSpPr/>
          <p:nvPr/>
        </p:nvCxnSpPr>
        <p:spPr>
          <a:xfrm>
            <a:off x="4513750" y="28268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48"/>
          <p:cNvCxnSpPr/>
          <p:nvPr/>
        </p:nvCxnSpPr>
        <p:spPr>
          <a:xfrm>
            <a:off x="4818550" y="28268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8"/>
          <p:cNvCxnSpPr/>
          <p:nvPr/>
        </p:nvCxnSpPr>
        <p:spPr>
          <a:xfrm>
            <a:off x="7942750" y="28268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48"/>
          <p:cNvSpPr/>
          <p:nvPr/>
        </p:nvSpPr>
        <p:spPr>
          <a:xfrm>
            <a:off x="1494775" y="2778875"/>
            <a:ext cx="1163700" cy="391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3094975" y="2778875"/>
            <a:ext cx="1163700" cy="391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8"/>
          <p:cNvSpPr/>
          <p:nvPr/>
        </p:nvSpPr>
        <p:spPr>
          <a:xfrm>
            <a:off x="5761975" y="2778875"/>
            <a:ext cx="1163700" cy="391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8"/>
          <p:cNvSpPr txBox="1"/>
          <p:nvPr/>
        </p:nvSpPr>
        <p:spPr>
          <a:xfrm>
            <a:off x="522550" y="312090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RNA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430" name="Google Shape;430;p48"/>
          <p:cNvCxnSpPr/>
          <p:nvPr/>
        </p:nvCxnSpPr>
        <p:spPr>
          <a:xfrm rot="10800000">
            <a:off x="2684950" y="3170075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48"/>
          <p:cNvSpPr txBox="1"/>
          <p:nvPr/>
        </p:nvSpPr>
        <p:spPr>
          <a:xfrm>
            <a:off x="3016525" y="3388500"/>
            <a:ext cx="20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Splice Signal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432" name="Google Shape;432;p48"/>
          <p:cNvCxnSpPr/>
          <p:nvPr/>
        </p:nvCxnSpPr>
        <p:spPr>
          <a:xfrm>
            <a:off x="522550" y="4021475"/>
            <a:ext cx="1571700" cy="24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8"/>
          <p:cNvSpPr txBox="1"/>
          <p:nvPr/>
        </p:nvSpPr>
        <p:spPr>
          <a:xfrm>
            <a:off x="522550" y="41240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RNA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Alternative Splicing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9" name="Google Shape;439;p49"/>
          <p:cNvSpPr txBox="1"/>
          <p:nvPr/>
        </p:nvSpPr>
        <p:spPr>
          <a:xfrm>
            <a:off x="522550" y="10762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/>
          </a:p>
        </p:txBody>
      </p:sp>
      <p:cxnSp>
        <p:nvCxnSpPr>
          <p:cNvPr id="440" name="Google Shape;440;p49"/>
          <p:cNvCxnSpPr/>
          <p:nvPr/>
        </p:nvCxnSpPr>
        <p:spPr>
          <a:xfrm flipH="1" rot="10800000">
            <a:off x="522550" y="9530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9"/>
          <p:cNvCxnSpPr/>
          <p:nvPr/>
        </p:nvCxnSpPr>
        <p:spPr>
          <a:xfrm>
            <a:off x="522550" y="8456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9"/>
          <p:cNvCxnSpPr/>
          <p:nvPr/>
        </p:nvCxnSpPr>
        <p:spPr>
          <a:xfrm>
            <a:off x="8171350" y="8456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9"/>
          <p:cNvCxnSpPr/>
          <p:nvPr/>
        </p:nvCxnSpPr>
        <p:spPr>
          <a:xfrm rot="10800000">
            <a:off x="4203700" y="1100950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49"/>
          <p:cNvSpPr txBox="1"/>
          <p:nvPr/>
        </p:nvSpPr>
        <p:spPr>
          <a:xfrm>
            <a:off x="4499325" y="1201875"/>
            <a:ext cx="6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 flipH="1" rot="10800000">
            <a:off x="522550" y="19436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522550" y="18362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8171350" y="18362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49"/>
          <p:cNvSpPr txBox="1"/>
          <p:nvPr/>
        </p:nvSpPr>
        <p:spPr>
          <a:xfrm>
            <a:off x="522550" y="19906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RNA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449" name="Google Shape;449;p49"/>
          <p:cNvCxnSpPr/>
          <p:nvPr/>
        </p:nvCxnSpPr>
        <p:spPr>
          <a:xfrm rot="10800000">
            <a:off x="4203700" y="2091550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9"/>
          <p:cNvSpPr txBox="1"/>
          <p:nvPr/>
        </p:nvSpPr>
        <p:spPr>
          <a:xfrm>
            <a:off x="4499325" y="2192475"/>
            <a:ext cx="1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CHAT RNA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451" name="Google Shape;451;p49"/>
          <p:cNvPicPr preferRelativeResize="0"/>
          <p:nvPr/>
        </p:nvPicPr>
        <p:blipFill rotWithShape="1">
          <a:blip r:embed="rId3">
            <a:alphaModFix/>
          </a:blip>
          <a:srcRect b="69655" l="6846" r="0" t="12526"/>
          <a:stretch/>
        </p:blipFill>
        <p:spPr>
          <a:xfrm>
            <a:off x="63025" y="2718979"/>
            <a:ext cx="9017952" cy="628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9"/>
          <p:cNvCxnSpPr/>
          <p:nvPr/>
        </p:nvCxnSpPr>
        <p:spPr>
          <a:xfrm rot="10800000">
            <a:off x="4285500" y="3473400"/>
            <a:ext cx="286500" cy="40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49"/>
          <p:cNvSpPr txBox="1"/>
          <p:nvPr/>
        </p:nvSpPr>
        <p:spPr>
          <a:xfrm>
            <a:off x="4499325" y="3477750"/>
            <a:ext cx="2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CHAT Spliced RNA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54" name="Google Shape;454;p49"/>
          <p:cNvSpPr txBox="1"/>
          <p:nvPr/>
        </p:nvSpPr>
        <p:spPr>
          <a:xfrm>
            <a:off x="1636210" y="4346450"/>
            <a:ext cx="58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There are many possible splice variants!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Interpreting IGV Charts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60" name="Google Shape;460;p50"/>
          <p:cNvSpPr txBox="1"/>
          <p:nvPr/>
        </p:nvSpPr>
        <p:spPr>
          <a:xfrm>
            <a:off x="522550" y="107625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/>
          </a:p>
        </p:txBody>
      </p:sp>
      <p:cxnSp>
        <p:nvCxnSpPr>
          <p:cNvPr id="461" name="Google Shape;461;p50"/>
          <p:cNvCxnSpPr/>
          <p:nvPr/>
        </p:nvCxnSpPr>
        <p:spPr>
          <a:xfrm flipH="1" rot="10800000">
            <a:off x="522550" y="953075"/>
            <a:ext cx="7648800" cy="20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0"/>
          <p:cNvCxnSpPr/>
          <p:nvPr/>
        </p:nvCxnSpPr>
        <p:spPr>
          <a:xfrm>
            <a:off x="522550" y="8456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0"/>
          <p:cNvCxnSpPr/>
          <p:nvPr/>
        </p:nvCxnSpPr>
        <p:spPr>
          <a:xfrm>
            <a:off x="8171350" y="845675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750" y="1515575"/>
            <a:ext cx="6560486" cy="33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 txBox="1"/>
          <p:nvPr/>
        </p:nvSpPr>
        <p:spPr>
          <a:xfrm>
            <a:off x="108050" y="4333975"/>
            <a:ext cx="118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LINC00173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RNA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66" name="Google Shape;466;p50"/>
          <p:cNvSpPr/>
          <p:nvPr/>
        </p:nvSpPr>
        <p:spPr>
          <a:xfrm>
            <a:off x="44750" y="1413000"/>
            <a:ext cx="1310400" cy="1095300"/>
          </a:xfrm>
          <a:prstGeom prst="curvedRightArrow">
            <a:avLst>
              <a:gd fmla="val 25000" name="adj1"/>
              <a:gd fmla="val 43718" name="adj2"/>
              <a:gd fmla="val 2500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3557125" y="2650850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0"/>
          <p:cNvCxnSpPr/>
          <p:nvPr/>
        </p:nvCxnSpPr>
        <p:spPr>
          <a:xfrm>
            <a:off x="7396025" y="2650850"/>
            <a:ext cx="0" cy="235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 txBox="1"/>
          <p:nvPr>
            <p:ph type="ctrTitle"/>
          </p:nvPr>
        </p:nvSpPr>
        <p:spPr>
          <a:xfrm>
            <a:off x="0" y="207825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Worksheet Time!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ctrTitle"/>
          </p:nvPr>
        </p:nvSpPr>
        <p:spPr>
          <a:xfrm>
            <a:off x="0" y="0"/>
            <a:ext cx="91440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is the </a:t>
            </a:r>
            <a:r>
              <a:rPr b="1" lang="en" sz="28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world</a:t>
            </a: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?</a:t>
            </a:r>
            <a:endParaRPr b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6132" l="5805" r="6096" t="6759"/>
          <a:stretch/>
        </p:blipFill>
        <p:spPr>
          <a:xfrm>
            <a:off x="2432400" y="764800"/>
            <a:ext cx="4279200" cy="4231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2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Will I Learn?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80" name="Google Shape;480;p52"/>
          <p:cNvSpPr txBox="1"/>
          <p:nvPr>
            <p:ph idx="1" type="subTitle"/>
          </p:nvPr>
        </p:nvSpPr>
        <p:spPr>
          <a:xfrm>
            <a:off x="224575" y="632700"/>
            <a:ext cx="8850300" cy="4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xygen"/>
              <a:buChar char="●"/>
            </a:pPr>
            <a:r>
              <a:rPr lang="en" sz="4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Deoxyribonucleic Acid</a:t>
            </a:r>
            <a:endParaRPr sz="4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xygen"/>
              <a:buChar char="●"/>
            </a:pPr>
            <a:r>
              <a:rPr lang="en" sz="4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Ribonucleic Acid</a:t>
            </a:r>
            <a:endParaRPr sz="4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xygen"/>
              <a:buChar char="●"/>
            </a:pPr>
            <a:r>
              <a:rPr lang="en" sz="4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Sequencing</a:t>
            </a:r>
            <a:endParaRPr sz="4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xygen"/>
              <a:buChar char="●"/>
            </a:pPr>
            <a:r>
              <a:rPr i="1" lang="en" sz="4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Alignment</a:t>
            </a:r>
            <a:endParaRPr i="1" sz="4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Will I Learn?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87" name="Google Shape;487;p53"/>
          <p:cNvSpPr txBox="1"/>
          <p:nvPr>
            <p:ph idx="1" type="subTitle"/>
          </p:nvPr>
        </p:nvSpPr>
        <p:spPr>
          <a:xfrm>
            <a:off x="146850" y="674100"/>
            <a:ext cx="8850300" cy="4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xygen"/>
              <a:buChar char="●"/>
            </a:pPr>
            <a:r>
              <a:rPr lang="en" sz="4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Theory</a:t>
            </a:r>
            <a:endParaRPr sz="4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xygen"/>
              <a:buChar char="●"/>
            </a:pPr>
            <a:r>
              <a:rPr lang="en" sz="4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Methods </a:t>
            </a:r>
            <a:r>
              <a:rPr lang="en" sz="4600">
                <a:solidFill>
                  <a:srgbClr val="EA9999"/>
                </a:solidFill>
                <a:latin typeface="Oxygen"/>
                <a:ea typeface="Oxygen"/>
                <a:cs typeface="Oxygen"/>
                <a:sym typeface="Oxygen"/>
              </a:rPr>
              <a:t>! </a:t>
            </a:r>
            <a:endParaRPr sz="4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xygen"/>
              <a:buChar char="●"/>
            </a:pPr>
            <a:r>
              <a:rPr lang="en" sz="4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Great Unknown</a:t>
            </a:r>
            <a:endParaRPr sz="4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ctrTitle"/>
          </p:nvPr>
        </p:nvSpPr>
        <p:spPr>
          <a:xfrm>
            <a:off x="0" y="0"/>
            <a:ext cx="91440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is the </a:t>
            </a:r>
            <a:r>
              <a:rPr b="1" lang="en" sz="28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world</a:t>
            </a: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?</a:t>
            </a:r>
            <a:endParaRPr b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025" y="804200"/>
            <a:ext cx="6187951" cy="412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ctrTitle"/>
          </p:nvPr>
        </p:nvSpPr>
        <p:spPr>
          <a:xfrm>
            <a:off x="0" y="0"/>
            <a:ext cx="91440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What is the </a:t>
            </a:r>
            <a:r>
              <a:rPr b="1" lang="en" sz="2800" u="sng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world</a:t>
            </a:r>
            <a:r>
              <a:rPr b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?</a:t>
            </a:r>
            <a:endParaRPr b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" y="713400"/>
            <a:ext cx="4791151" cy="431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8"/>
          <p:cNvCxnSpPr/>
          <p:nvPr/>
        </p:nvCxnSpPr>
        <p:spPr>
          <a:xfrm>
            <a:off x="1798350" y="2120025"/>
            <a:ext cx="1437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8"/>
          <p:cNvCxnSpPr/>
          <p:nvPr/>
        </p:nvCxnSpPr>
        <p:spPr>
          <a:xfrm>
            <a:off x="1798525" y="2692300"/>
            <a:ext cx="1437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8"/>
          <p:cNvCxnSpPr/>
          <p:nvPr/>
        </p:nvCxnSpPr>
        <p:spPr>
          <a:xfrm>
            <a:off x="1798525" y="3264575"/>
            <a:ext cx="1437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8"/>
          <p:cNvCxnSpPr/>
          <p:nvPr/>
        </p:nvCxnSpPr>
        <p:spPr>
          <a:xfrm>
            <a:off x="1798525" y="3895150"/>
            <a:ext cx="1437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8"/>
          <p:cNvCxnSpPr/>
          <p:nvPr/>
        </p:nvCxnSpPr>
        <p:spPr>
          <a:xfrm>
            <a:off x="3116025" y="1592025"/>
            <a:ext cx="2087700" cy="23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9" name="Google Shape;89;p18"/>
          <p:cNvCxnSpPr/>
          <p:nvPr/>
        </p:nvCxnSpPr>
        <p:spPr>
          <a:xfrm>
            <a:off x="3420025" y="4910100"/>
            <a:ext cx="2075400" cy="6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0" name="Google Shape;90;p18"/>
          <p:cNvSpPr txBox="1"/>
          <p:nvPr>
            <p:ph type="ctrTitle"/>
          </p:nvPr>
        </p:nvSpPr>
        <p:spPr>
          <a:xfrm>
            <a:off x="5203725" y="2692300"/>
            <a:ext cx="3726600" cy="15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This course focuses on two specific layers within biology</a:t>
            </a:r>
            <a:endParaRPr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Why Biology?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6" name="Google Shape;96;p19"/>
          <p:cNvSpPr txBox="1"/>
          <p:nvPr>
            <p:ph type="ctrTitle"/>
          </p:nvPr>
        </p:nvSpPr>
        <p:spPr>
          <a:xfrm>
            <a:off x="186500" y="674100"/>
            <a:ext cx="87540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Biology = Life</a:t>
            </a:r>
            <a:endParaRPr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Biology + Medicine = More Life</a:t>
            </a:r>
            <a:endParaRPr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8913" r="8930" t="0"/>
          <a:stretch/>
        </p:blipFill>
        <p:spPr>
          <a:xfrm>
            <a:off x="1899350" y="1943975"/>
            <a:ext cx="5328302" cy="29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Why Biology?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3" name="Google Shape;103;p20"/>
          <p:cNvSpPr txBox="1"/>
          <p:nvPr>
            <p:ph type="ctrTitle"/>
          </p:nvPr>
        </p:nvSpPr>
        <p:spPr>
          <a:xfrm>
            <a:off x="186500" y="674100"/>
            <a:ext cx="87540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Biology = Life</a:t>
            </a:r>
            <a:endParaRPr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Biology + Medicine = More Life</a:t>
            </a:r>
            <a:endParaRPr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837" y="1914175"/>
            <a:ext cx="3279324" cy="2995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105" name="Google Shape;105;p20"/>
          <p:cNvPicPr preferRelativeResize="0"/>
          <p:nvPr/>
        </p:nvPicPr>
        <p:blipFill rotWithShape="1">
          <a:blip r:embed="rId4">
            <a:alphaModFix/>
          </a:blip>
          <a:srcRect b="28234" l="8248" r="0" t="15690"/>
          <a:stretch/>
        </p:blipFill>
        <p:spPr>
          <a:xfrm>
            <a:off x="381274" y="2060436"/>
            <a:ext cx="2213328" cy="17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5">
            <a:alphaModFix/>
          </a:blip>
          <a:srcRect b="18890" l="0" r="0" t="0"/>
          <a:stretch/>
        </p:blipFill>
        <p:spPr>
          <a:xfrm>
            <a:off x="6532400" y="1976160"/>
            <a:ext cx="2408100" cy="10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6">
            <a:alphaModFix/>
          </a:blip>
          <a:srcRect b="0" l="0" r="0" t="23599"/>
          <a:stretch/>
        </p:blipFill>
        <p:spPr>
          <a:xfrm>
            <a:off x="6532400" y="3064364"/>
            <a:ext cx="2408100" cy="8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381200" y="3772450"/>
            <a:ext cx="221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Rewriting the code of life with CRISPR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ctr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World of Biology</a:t>
            </a:r>
            <a:endParaRPr b="1" sz="29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6132" l="5805" r="6096" t="6759"/>
          <a:stretch/>
        </p:blipFill>
        <p:spPr>
          <a:xfrm>
            <a:off x="369000" y="674100"/>
            <a:ext cx="4279200" cy="423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1982" l="6653" r="6033" t="2725"/>
          <a:stretch/>
        </p:blipFill>
        <p:spPr>
          <a:xfrm>
            <a:off x="5535350" y="723800"/>
            <a:ext cx="3039000" cy="353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ctrTitle"/>
          </p:nvPr>
        </p:nvSpPr>
        <p:spPr>
          <a:xfrm>
            <a:off x="5709850" y="3736500"/>
            <a:ext cx="2351100" cy="11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The Cell</a:t>
            </a:r>
            <a:endParaRPr b="1" i="1" sz="2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